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56" r:id="rId3"/>
    <p:sldId id="316" r:id="rId4"/>
    <p:sldId id="320" r:id="rId5"/>
    <p:sldId id="318" r:id="rId6"/>
    <p:sldId id="260" r:id="rId7"/>
    <p:sldId id="317" r:id="rId8"/>
    <p:sldId id="312" r:id="rId9"/>
    <p:sldId id="258" r:id="rId10"/>
    <p:sldId id="263" r:id="rId11"/>
    <p:sldId id="280" r:id="rId12"/>
    <p:sldId id="319" r:id="rId1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C4A"/>
    <a:srgbClr val="1B2768"/>
    <a:srgbClr val="1D70B8"/>
    <a:srgbClr val="A02B93"/>
    <a:srgbClr val="0D6DB3"/>
    <a:srgbClr val="D0E0EC"/>
    <a:srgbClr val="156082"/>
    <a:srgbClr val="E97030"/>
    <a:srgbClr val="9ECF77"/>
    <a:srgbClr val="507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381" y="58"/>
      </p:cViewPr>
      <p:guideLst>
        <p:guide pos="14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83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FC857A57-214A-4CE0-96CF-DDEB1D683141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4125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823033"/>
            <a:ext cx="5511800" cy="3946119"/>
          </a:xfrm>
          <a:prstGeom prst="rect">
            <a:avLst/>
          </a:prstGeom>
        </p:spPr>
        <p:txBody>
          <a:bodyPr vert="horz" lIns="92464" tIns="46232" rIns="92464" bIns="46232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5558" cy="50283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519055"/>
            <a:ext cx="2985558" cy="502834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A4AD8BA3-5E04-470C-B503-C2BC54455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3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E7E38-45FE-452B-A1C8-3D03FA4B9B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2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55EDF-3448-5092-DC75-BBA68AA26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A6452D-41D3-49AC-00BE-109029DEF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8231AD-053D-B500-2D46-F7771671C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087E9-8959-B364-7834-AF9F782A7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E7E38-45FE-452B-A1C8-3D03FA4B9B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9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3FE80-AE01-BA86-A043-BBF5119C3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893A6-3C65-D53B-BFDF-3C273801F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E0301-8259-1F12-C057-E3E9C347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50D2-10D1-4D88-A8D4-DE891E37B78D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55981-C0D9-77EC-0BB3-D2ECC22D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E2D0B-59F6-A64D-40FC-2E4C6702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396-FA59-48A5-A686-27D1A2C4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97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D59E-1026-57DC-69C7-D98806FA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ACB59-31AA-7147-6677-A384685FF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6C237-B55B-1C67-2F17-38778AFF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50D2-10D1-4D88-A8D4-DE891E37B78D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760CA-F4DA-48E9-DCAD-8D4B4AFB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534ED-0D5B-7876-E86F-CF433A1D1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396-FA59-48A5-A686-27D1A2C4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7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B92107-213E-908E-D834-10C7285D0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432E86-1429-13B9-62DC-602DC28BF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293CA-233D-A53C-0B13-C7B6E2EC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50D2-10D1-4D88-A8D4-DE891E37B78D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E08A7-150C-5B35-E52C-EE9FED9D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16DBD-9AA9-751C-C33A-8A3393D7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396-FA59-48A5-A686-27D1A2C4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53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31FC-D989-9720-DEF4-A69D9C539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FFE6B-DBE6-8657-D6E7-7B744E791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BDF65-006D-3321-3F09-DEE8A1C0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50D2-10D1-4D88-A8D4-DE891E37B78D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AE6F2-053A-20E7-7D0F-75083F98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B5881-0B11-287D-1629-401E4D65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396-FA59-48A5-A686-27D1A2C4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4081-607F-121F-4860-9C9F3D12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2CEF3-8C76-1DED-E207-A85292B96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FF7DC-B9E8-9E69-E9A6-A9D8F2A5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50D2-10D1-4D88-A8D4-DE891E37B78D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D1D24-5138-2155-2335-205723F7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99B50-B861-AF4D-FAF4-4388C480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396-FA59-48A5-A686-27D1A2C4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0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FCCD-EEFC-8C7D-FBFD-E91ECA263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98063-6037-5E9B-16D8-4367DD0FBA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0CD51-4BE4-7FC3-987A-6737F36E5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1ED00-CC60-CD3A-E396-AEE680AF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50D2-10D1-4D88-A8D4-DE891E37B78D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CC5E1-6E2E-B5B1-424A-32E7B596E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E0AD9-E3A8-1D2A-3EC1-7A6CD4886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396-FA59-48A5-A686-27D1A2C4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7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D4D8-2B1B-E980-70A4-D2CCEF1DF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C7DC0-7DEA-05C9-6854-8039E0306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329E0-DA88-DB4D-D6DF-22A6601EB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58C02-A7D6-5116-59B1-4E7D1164A8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92B9D0-78E6-E7BE-1081-03444974A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23CF12-6543-F6EB-B1D1-F39234E3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50D2-10D1-4D88-A8D4-DE891E37B78D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D83A4-E0AF-F7FD-D916-6489DB05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2A6B2-2D1E-873E-5DC7-D8A4E4A13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396-FA59-48A5-A686-27D1A2C4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1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F714-584A-C011-D171-EDCF189AC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C5E756-555E-AA61-B296-8F2853F4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50D2-10D1-4D88-A8D4-DE891E37B78D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65908-26A8-BB9B-1811-9F174141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2C570-7EF6-777B-BB34-874C2B9E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396-FA59-48A5-A686-27D1A2C4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9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08018-52C8-D7AA-D7DD-D636BF35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50D2-10D1-4D88-A8D4-DE891E37B78D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55D4CA-B179-A8EA-1EB9-54B3588B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B269C-CC06-EB42-4C98-6F87823C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396-FA59-48A5-A686-27D1A2C4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0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89267-E8AD-BFB0-BAEC-171AC456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C6A0A-E6E0-9FBA-7F91-86646FB9E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AE925-7BDE-B1B4-6021-BC719A2CF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EFC02-A6B9-45CE-6CF0-0E7F15C6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50D2-10D1-4D88-A8D4-DE891E37B78D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75863-6816-8AE3-221A-037005A6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E6E6B-B0D7-ADE8-7D26-2502296E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396-FA59-48A5-A686-27D1A2C4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42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76B8-177C-DC31-AE59-50D7D0A2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65001-3D17-D6E0-7490-F2D80C269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98AAC-C5E6-97B9-F375-89C9F08C5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0076E-F1DC-1374-95FE-E8CA832A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950D2-10D1-4D88-A8D4-DE891E37B78D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32BCB-7F9A-320A-5C27-32350DAE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129FD-70FF-69DB-C6A8-F4D3ED53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0B396-FA59-48A5-A686-27D1A2C4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82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87740B-6625-8511-9045-5018665A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14712-D5F7-C83A-6061-3F86AC67C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2B11-F601-9FD6-3BD6-8A0F83788B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B950D2-10D1-4D88-A8D4-DE891E37B78D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54224-EC20-7B89-9E5E-F8BF1FF3F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50241-6D99-54FA-9DFC-049B340EC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0B396-FA59-48A5-A686-27D1A2C45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3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dailypost.co.uk/news/north-wales-news/try-out-park-ride-bus-28942294?int_source=amp_continue_reading&amp;int_medium=amp&amp;int_campaign=continue_reading_button#amp-readmore-target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legraph.co.uk/travel/destinations/europe/united-kingdom/england/cumbria/lake-district/leave-car-behind-lake-district-holiday/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walesonline.co.uk/news/wales-news/serves-you-right-walkers-whose-2894059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hyperlink" Target="http://www.google.co.uk/url?sa=i&amp;rct=j&amp;q=&amp;esrc=s&amp;frm=1&amp;source=images&amp;cd=&amp;cad=rja&amp;docid=FOUbac1AJ6XkaM&amp;tbnid=4u68JrEznkJwuM:&amp;ved=0CAUQjRw&amp;url=http%3A%2F%2Fwww.thewashingmachinepost.net%2Farchive%2Farchivepost462.html&amp;ei=0dDvUtKuPKOb0AXeloCwCw&amp;bvm=bv.60444564,d.ZG4&amp;psig=AFQjCNG_3IZmbcj3nnivsgSr5tYTPpo8xA&amp;ust=1391534570629279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8.jp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CC1C83B4-91C2-6EDF-4BF8-06E71C314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65" y="6071620"/>
            <a:ext cx="4408156" cy="58395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5400DA-85DE-48B4-F876-8E1352129DD7}"/>
              </a:ext>
            </a:extLst>
          </p:cNvPr>
          <p:cNvCxnSpPr>
            <a:cxnSpLocks/>
          </p:cNvCxnSpPr>
          <p:nvPr/>
        </p:nvCxnSpPr>
        <p:spPr>
          <a:xfrm>
            <a:off x="432751" y="6655576"/>
            <a:ext cx="4408156" cy="0"/>
          </a:xfrm>
          <a:prstGeom prst="line">
            <a:avLst/>
          </a:prstGeom>
          <a:ln>
            <a:solidFill>
              <a:srgbClr val="4B65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Open top bus is the best way to see the Lakes | We are Intro">
            <a:extLst>
              <a:ext uri="{FF2B5EF4-FFF2-40B4-BE49-F238E27FC236}">
                <a16:creationId xmlns:a16="http://schemas.microsoft.com/office/drawing/2014/main" id="{72E80BF2-4C76-F2B2-274F-A918E46D8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8081" y="2443872"/>
            <a:ext cx="2510071" cy="16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3D5C15A4-729B-E0E6-BF9A-128F557221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755" y="4219654"/>
            <a:ext cx="3593325" cy="1956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27B74E-E544-A428-F98B-3CFB5D8AE8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081" y="4219654"/>
            <a:ext cx="2646032" cy="2371930"/>
          </a:xfrm>
          <a:prstGeom prst="rect">
            <a:avLst/>
          </a:prstGeom>
        </p:spPr>
      </p:pic>
      <p:pic>
        <p:nvPicPr>
          <p:cNvPr id="8" name="Picture 2" descr="Langdale old">
            <a:extLst>
              <a:ext uri="{FF2B5EF4-FFF2-40B4-BE49-F238E27FC236}">
                <a16:creationId xmlns:a16="http://schemas.microsoft.com/office/drawing/2014/main" id="{3E1FEE0D-62B3-53DD-3DB1-E79AA73A9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509" y="2058916"/>
            <a:ext cx="3060377" cy="2054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823AB3-F5B0-9E19-8220-0315CDAE48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716" y="474355"/>
            <a:ext cx="5974598" cy="56088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E88D63-929C-6EA3-48DB-B6F356276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791" y="4918428"/>
            <a:ext cx="1183116" cy="11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50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9F85E-FCA1-72AF-9FDA-6907D5370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BBD27-AB61-92B5-6BD4-C4E09C3674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82" y="326750"/>
            <a:ext cx="2824917" cy="3886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36B20F-F4CA-3A94-CF1E-39BBCE1FE4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862" y="155121"/>
            <a:ext cx="4789840" cy="36359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AB7C727-C6BD-8D03-E347-44D313269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138" y="1837041"/>
            <a:ext cx="3658988" cy="486583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B348932-00DD-0115-D3A0-CCB515E414A8}"/>
              </a:ext>
            </a:extLst>
          </p:cNvPr>
          <p:cNvGrpSpPr/>
          <p:nvPr/>
        </p:nvGrpSpPr>
        <p:grpSpPr>
          <a:xfrm>
            <a:off x="7632000" y="3254400"/>
            <a:ext cx="4229518" cy="3361333"/>
            <a:chOff x="7632000" y="3254400"/>
            <a:chExt cx="4229518" cy="336133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C23B7F1-6E5E-20E2-B700-80ACE68DFD03}"/>
                </a:ext>
              </a:extLst>
            </p:cNvPr>
            <p:cNvGrpSpPr/>
            <p:nvPr/>
          </p:nvGrpSpPr>
          <p:grpSpPr>
            <a:xfrm>
              <a:off x="7632000" y="3254400"/>
              <a:ext cx="4229518" cy="3361333"/>
              <a:chOff x="8334133" y="2596732"/>
              <a:chExt cx="3320230" cy="271506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64A100B-E230-EEAF-54B3-A98A288B2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34133" y="4190536"/>
                <a:ext cx="3303901" cy="112125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75D5E6B-BF54-6A5A-F469-31248B6A6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34133" y="2596732"/>
                <a:ext cx="3320230" cy="2008467"/>
              </a:xfrm>
              <a:prstGeom prst="rect">
                <a:avLst/>
              </a:prstGeom>
            </p:spPr>
          </p:pic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C88A52-E830-BA64-F1AC-EA13B8053E67}"/>
                </a:ext>
              </a:extLst>
            </p:cNvPr>
            <p:cNvSpPr/>
            <p:nvPr/>
          </p:nvSpPr>
          <p:spPr>
            <a:xfrm>
              <a:off x="7632000" y="3254400"/>
              <a:ext cx="4229518" cy="3361333"/>
            </a:xfrm>
            <a:prstGeom prst="rect">
              <a:avLst/>
            </a:prstGeom>
            <a:noFill/>
            <a:ln>
              <a:solidFill>
                <a:srgbClr val="1D7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930DB84-6086-5BA4-650A-876444A3E8AF}"/>
              </a:ext>
            </a:extLst>
          </p:cNvPr>
          <p:cNvSpPr/>
          <p:nvPr/>
        </p:nvSpPr>
        <p:spPr>
          <a:xfrm>
            <a:off x="1641986" y="3114290"/>
            <a:ext cx="3306097" cy="808781"/>
          </a:xfrm>
          <a:prstGeom prst="rect">
            <a:avLst/>
          </a:prstGeom>
          <a:noFill/>
          <a:ln w="25400">
            <a:solidFill>
              <a:srgbClr val="898C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34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F7306-90F0-3729-50A2-E0E7CC001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Map of the currently established combined (county) authorities in England">
            <a:extLst>
              <a:ext uri="{FF2B5EF4-FFF2-40B4-BE49-F238E27FC236}">
                <a16:creationId xmlns:a16="http://schemas.microsoft.com/office/drawing/2014/main" id="{10AB2B9D-C641-EFB1-88BC-01B6CF04D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53" y="771586"/>
            <a:ext cx="4555971" cy="55400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29BECF-9267-D43D-1996-455EAF628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788" y="781291"/>
            <a:ext cx="4555971" cy="55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2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BEFFD-C196-8B1E-9259-E5E68D094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FD17DF3-BA4F-0F57-9AE9-35BEFBEEC390}"/>
              </a:ext>
            </a:extLst>
          </p:cNvPr>
          <p:cNvSpPr txBox="1"/>
          <p:nvPr/>
        </p:nvSpPr>
        <p:spPr>
          <a:xfrm>
            <a:off x="-129699" y="1159462"/>
            <a:ext cx="6840099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GB" sz="2800" dirty="0">
                <a:latin typeface="Gill Sans MT" panose="020B0502020104020203" pitchFamily="34" charset="0"/>
              </a:rPr>
              <a:t>To manage excess traffic, car volumes need to not exceed a locality’s car carrying capacity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GB" sz="2800" dirty="0">
                <a:latin typeface="Gill Sans MT" panose="020B0502020104020203" pitchFamily="34" charset="0"/>
              </a:rPr>
              <a:t>It’s about focussing on place management - function &amp; quality – </a:t>
            </a:r>
            <a:r>
              <a:rPr lang="en-GB" sz="2800" i="1" dirty="0">
                <a:latin typeface="Gill Sans MT" panose="020B0502020104020203" pitchFamily="34" charset="0"/>
              </a:rPr>
              <a:t>not</a:t>
            </a:r>
            <a:r>
              <a:rPr lang="en-GB" sz="2800" dirty="0">
                <a:latin typeface="Gill Sans MT" panose="020B0502020104020203" pitchFamily="34" charset="0"/>
              </a:rPr>
              <a:t> restrictions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GB" sz="2800" dirty="0">
                <a:latin typeface="Gill Sans MT" panose="020B0502020104020203" pitchFamily="34" charset="0"/>
              </a:rPr>
              <a:t>“Community” led/centred…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GB" sz="2800" dirty="0">
                <a:latin typeface="Gill Sans MT" panose="020B0502020104020203" pitchFamily="34" charset="0"/>
              </a:rPr>
              <a:t>… framed by CA vision-led strategy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GB" sz="2800" dirty="0">
                <a:latin typeface="Gill Sans MT" panose="020B0502020104020203" pitchFamily="34" charset="0"/>
              </a:rPr>
              <a:t>Marketing &amp; destination profiling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</a:pPr>
            <a:r>
              <a:rPr lang="en-GB" sz="2800" dirty="0">
                <a:latin typeface="Gill Sans MT" panose="020B0502020104020203" pitchFamily="34" charset="0"/>
              </a:rPr>
              <a:t>Requires / opportunities for different economic &amp; governance models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800" dirty="0">
              <a:latin typeface="Gill Sans MT" panose="020B0502020104020203" pitchFamily="34" charset="0"/>
            </a:endParaRPr>
          </a:p>
          <a:p>
            <a:pPr marL="457200" indent="-457200">
              <a:buFont typeface="Gill Sans MT" panose="020B0502020104020203" pitchFamily="34" charset="0"/>
              <a:buChar char="?"/>
            </a:pPr>
            <a:endParaRPr lang="en-GB" sz="2800" dirty="0">
              <a:latin typeface="Gill Sans MT" panose="020B05020201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932393-0AB0-B774-39CB-4EE50F373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0" y="6243883"/>
            <a:ext cx="6218459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A4CAB2-B1F2-4818-E4FB-86E07A9CE92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968" y="2174241"/>
            <a:ext cx="4970862" cy="1347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6A9580-DBEC-A406-6981-801783A65B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968" y="101148"/>
            <a:ext cx="4971910" cy="19381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0E636B-F071-D38D-A8F1-353F61E2E1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224" y="3819393"/>
            <a:ext cx="4883776" cy="29374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10CF87-44EB-C46E-4C36-6DEDFF2339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779" y="4717980"/>
            <a:ext cx="1125239" cy="279908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E83720-EEC4-581C-DB37-705308D2A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01148"/>
            <a:ext cx="1099813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B1DC101-CBF2-1BB9-F3CF-619FED9A8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266" y="71271"/>
            <a:ext cx="7257369" cy="4065301"/>
          </a:xfrm>
          <a:prstGeom prst="rect">
            <a:avLst/>
          </a:prstGeom>
        </p:spPr>
      </p:pic>
      <p:pic>
        <p:nvPicPr>
          <p:cNvPr id="13" name="Picture 12" descr="https://lowcarbondestinations.org/wp-content/uploads/2026/01/LD-consumption-based-GHG-emissions-1.jpg">
            <a:extLst>
              <a:ext uri="{FF2B5EF4-FFF2-40B4-BE49-F238E27FC236}">
                <a16:creationId xmlns:a16="http://schemas.microsoft.com/office/drawing/2014/main" id="{A766696E-37A0-410A-0D65-48862AE45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5" y="2694228"/>
            <a:ext cx="6935035" cy="37663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802341-F20B-C1B4-A8A5-EA30512823ED}"/>
              </a:ext>
            </a:extLst>
          </p:cNvPr>
          <p:cNvSpPr txBox="1"/>
          <p:nvPr/>
        </p:nvSpPr>
        <p:spPr>
          <a:xfrm>
            <a:off x="227013" y="252000"/>
            <a:ext cx="232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Some evidence</a:t>
            </a:r>
          </a:p>
        </p:txBody>
      </p:sp>
    </p:spTree>
    <p:extLst>
      <p:ext uri="{BB962C8B-B14F-4D97-AF65-F5344CB8AC3E}">
        <p14:creationId xmlns:p14="http://schemas.microsoft.com/office/powerpoint/2010/main" val="42426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26331-68C1-FF14-1DE5-EF7556C66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425B1E9-2C9A-9093-BB71-7726FCA6C0E8}"/>
              </a:ext>
            </a:extLst>
          </p:cNvPr>
          <p:cNvSpPr/>
          <p:nvPr/>
        </p:nvSpPr>
        <p:spPr>
          <a:xfrm>
            <a:off x="5332956" y="4763237"/>
            <a:ext cx="1013843" cy="2570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A02B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8165BFC-7F86-4C5D-B548-87E9F90C18AC}"/>
              </a:ext>
            </a:extLst>
          </p:cNvPr>
          <p:cNvSpPr/>
          <p:nvPr/>
        </p:nvSpPr>
        <p:spPr>
          <a:xfrm>
            <a:off x="2295795" y="4797719"/>
            <a:ext cx="574377" cy="2570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A02B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311596-258B-843D-9CD6-7CC3B02F9CBF}"/>
              </a:ext>
            </a:extLst>
          </p:cNvPr>
          <p:cNvSpPr/>
          <p:nvPr/>
        </p:nvSpPr>
        <p:spPr>
          <a:xfrm>
            <a:off x="1267508" y="1821500"/>
            <a:ext cx="1623726" cy="2570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1560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05CEF8-A72E-CE2B-E823-B9A7A435AFA9}"/>
              </a:ext>
            </a:extLst>
          </p:cNvPr>
          <p:cNvSpPr/>
          <p:nvPr/>
        </p:nvSpPr>
        <p:spPr>
          <a:xfrm>
            <a:off x="1247840" y="3391382"/>
            <a:ext cx="1623726" cy="25703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E970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272C39-E620-66EC-1B53-FC6F8E849B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157" y="235186"/>
            <a:ext cx="6402567" cy="62570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CDEED9-1E61-34D7-55F3-2B04A99EDE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9158" y="1249120"/>
            <a:ext cx="1640870" cy="4459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C6C2B8-AFB8-E438-B827-436754734A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956" y="5054755"/>
            <a:ext cx="1027253" cy="472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3790D5-8E2B-8D6E-8468-9CAD48BAC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279" y="560009"/>
            <a:ext cx="5689313" cy="344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6B27-9049-DE5D-3C4C-6C26AA89E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95A88FE-0AE2-D5E8-B47E-BFEF44F6BDBD}"/>
              </a:ext>
            </a:extLst>
          </p:cNvPr>
          <p:cNvGrpSpPr/>
          <p:nvPr/>
        </p:nvGrpSpPr>
        <p:grpSpPr>
          <a:xfrm>
            <a:off x="434372" y="1351186"/>
            <a:ext cx="7262428" cy="4480814"/>
            <a:chOff x="139453" y="3596127"/>
            <a:chExt cx="5450186" cy="32195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6B182E-03AB-A958-1045-A1E1C42A5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453" y="3596127"/>
              <a:ext cx="5450186" cy="3219519"/>
            </a:xfrm>
            <a:prstGeom prst="rect">
              <a:avLst/>
            </a:prstGeom>
          </p:spPr>
        </p:pic>
        <p:pic>
          <p:nvPicPr>
            <p:cNvPr id="21" name="Picture 20" descr="QR Code Image">
              <a:extLst>
                <a:ext uri="{FF2B5EF4-FFF2-40B4-BE49-F238E27FC236}">
                  <a16:creationId xmlns:a16="http://schemas.microsoft.com/office/drawing/2014/main" id="{44F572F1-560E-C313-312E-335F17DA7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1617" y="4933335"/>
              <a:ext cx="1444728" cy="1444728"/>
            </a:xfrm>
            <a:prstGeom prst="rect">
              <a:avLst/>
            </a:prstGeom>
          </p:spPr>
        </p:pic>
      </p:grpSp>
      <p:pic>
        <p:nvPicPr>
          <p:cNvPr id="33" name="Picture 32">
            <a:hlinkClick r:id="rId4"/>
            <a:extLst>
              <a:ext uri="{FF2B5EF4-FFF2-40B4-BE49-F238E27FC236}">
                <a16:creationId xmlns:a16="http://schemas.microsoft.com/office/drawing/2014/main" id="{E5F7F31E-307E-0A70-8E46-0D4EDF8AF7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620" y="1351186"/>
            <a:ext cx="3838138" cy="99980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8" name="Picture 27">
            <a:hlinkClick r:id="rId6"/>
            <a:extLst>
              <a:ext uri="{FF2B5EF4-FFF2-40B4-BE49-F238E27FC236}">
                <a16:creationId xmlns:a16="http://schemas.microsoft.com/office/drawing/2014/main" id="{324D0224-DC92-17CC-444A-26A67E11C4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731" y="3429000"/>
            <a:ext cx="3816228" cy="2403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B658BC-5E1E-5571-0ABF-DAB99F2AADBB}"/>
              </a:ext>
            </a:extLst>
          </p:cNvPr>
          <p:cNvSpPr txBox="1"/>
          <p:nvPr/>
        </p:nvSpPr>
        <p:spPr>
          <a:xfrm>
            <a:off x="227013" y="252000"/>
            <a:ext cx="4417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What people think (and want?)</a:t>
            </a:r>
          </a:p>
        </p:txBody>
      </p:sp>
    </p:spTree>
    <p:extLst>
      <p:ext uri="{BB962C8B-B14F-4D97-AF65-F5344CB8AC3E}">
        <p14:creationId xmlns:p14="http://schemas.microsoft.com/office/powerpoint/2010/main" val="360215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ED4B8-132C-DA35-B8EA-E772205F8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DB43A-58FB-7F67-CF66-253681850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801" y="5521933"/>
            <a:ext cx="1708534" cy="1136951"/>
          </a:xfrm>
          <a:prstGeom prst="rect">
            <a:avLst/>
          </a:prstGeom>
        </p:spPr>
      </p:pic>
      <p:pic>
        <p:nvPicPr>
          <p:cNvPr id="6" name="Picture 6" descr="http://www.thewashingmachinepost.net/drive_less/bus_4.jpg">
            <a:hlinkClick r:id="rId3"/>
            <a:extLst>
              <a:ext uri="{FF2B5EF4-FFF2-40B4-BE49-F238E27FC236}">
                <a16:creationId xmlns:a16="http://schemas.microsoft.com/office/drawing/2014/main" id="{D014F4BC-CBEE-403E-97D2-7DFD9FC66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021" y="4975115"/>
            <a:ext cx="1266523" cy="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72608-3F0F-A09C-A8DB-1043CE6170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326" y="5181169"/>
            <a:ext cx="983704" cy="147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A38C0-F03E-4064-9C9D-978223B475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9021" y="5898666"/>
            <a:ext cx="1136543" cy="75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71A633-9F19-A96F-299C-62A5B9EE549E}"/>
              </a:ext>
            </a:extLst>
          </p:cNvPr>
          <p:cNvSpPr/>
          <p:nvPr/>
        </p:nvSpPr>
        <p:spPr>
          <a:xfrm>
            <a:off x="7242045" y="4294825"/>
            <a:ext cx="4564837" cy="2454217"/>
          </a:xfrm>
          <a:prstGeom prst="roundRect">
            <a:avLst>
              <a:gd name="adj" fmla="val 4558"/>
            </a:avLst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692D2E1-4C06-4034-C245-91D7C62077CE}"/>
              </a:ext>
            </a:extLst>
          </p:cNvPr>
          <p:cNvSpPr/>
          <p:nvPr/>
        </p:nvSpPr>
        <p:spPr>
          <a:xfrm rot="1278363">
            <a:off x="8690503" y="3092541"/>
            <a:ext cx="1039586" cy="685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EB454C-FA22-FFD9-A153-17EBB38EF02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856" y="194778"/>
            <a:ext cx="2979889" cy="39731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3B723A4-7790-D51C-C2E3-3192B7B8326B}"/>
              </a:ext>
            </a:extLst>
          </p:cNvPr>
          <p:cNvGrpSpPr>
            <a:grpSpLocks noChangeAspect="1"/>
          </p:cNvGrpSpPr>
          <p:nvPr/>
        </p:nvGrpSpPr>
        <p:grpSpPr>
          <a:xfrm>
            <a:off x="9960430" y="2003913"/>
            <a:ext cx="2117096" cy="2784372"/>
            <a:chOff x="530942" y="2500974"/>
            <a:chExt cx="2499852" cy="32877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50A6BBC-70FD-1BDD-8213-0F8E01637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572" y="2555535"/>
              <a:ext cx="2367705" cy="3178712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A68AFE5-626E-15E5-98F7-4741C49F5CBF}"/>
                </a:ext>
              </a:extLst>
            </p:cNvPr>
            <p:cNvSpPr/>
            <p:nvPr/>
          </p:nvSpPr>
          <p:spPr>
            <a:xfrm>
              <a:off x="530942" y="2500974"/>
              <a:ext cx="2499852" cy="3287768"/>
            </a:xfrm>
            <a:prstGeom prst="roundRect">
              <a:avLst>
                <a:gd name="adj" fmla="val 6932"/>
              </a:avLst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809913-52B4-F552-9DA8-5FC0BBD31FCD}"/>
              </a:ext>
            </a:extLst>
          </p:cNvPr>
          <p:cNvGrpSpPr>
            <a:grpSpLocks noChangeAspect="1"/>
          </p:cNvGrpSpPr>
          <p:nvPr/>
        </p:nvGrpSpPr>
        <p:grpSpPr>
          <a:xfrm>
            <a:off x="2823634" y="3179687"/>
            <a:ext cx="2344172" cy="3590856"/>
            <a:chOff x="7816645" y="575186"/>
            <a:chExt cx="3788619" cy="58034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77067B2-7A48-2282-72C3-DD35CDB5E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5128" y="672852"/>
              <a:ext cx="3586558" cy="42861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CBFD12-1EFF-D665-BF9E-A18A3F909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97516" y="5102502"/>
              <a:ext cx="3661782" cy="603478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F94AED5-8462-533A-77F7-9559EB74870E}"/>
                </a:ext>
              </a:extLst>
            </p:cNvPr>
            <p:cNvSpPr/>
            <p:nvPr/>
          </p:nvSpPr>
          <p:spPr>
            <a:xfrm>
              <a:off x="7816645" y="575186"/>
              <a:ext cx="3788619" cy="5803491"/>
            </a:xfrm>
            <a:prstGeom prst="roundRect">
              <a:avLst>
                <a:gd name="adj" fmla="val 4989"/>
              </a:avLst>
            </a:prstGeom>
            <a:noFill/>
            <a:ln w="12700">
              <a:solidFill>
                <a:srgbClr val="B6A68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E87E2F1-7444-25BC-7A82-0A4EDCB42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0692" y="5849452"/>
              <a:ext cx="2279018" cy="3625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5D52D1-E076-F779-B748-7082F7DB1F37}"/>
                </a:ext>
              </a:extLst>
            </p:cNvPr>
            <p:cNvSpPr txBox="1"/>
            <p:nvPr/>
          </p:nvSpPr>
          <p:spPr>
            <a:xfrm>
              <a:off x="8748041" y="5695297"/>
              <a:ext cx="559650" cy="6708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</a:t>
              </a:r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3ABBD33-7E63-C46D-FB60-129924C4E6E2}"/>
              </a:ext>
            </a:extLst>
          </p:cNvPr>
          <p:cNvSpPr/>
          <p:nvPr/>
        </p:nvSpPr>
        <p:spPr>
          <a:xfrm rot="354619">
            <a:off x="4200557" y="1146411"/>
            <a:ext cx="1539828" cy="685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2" descr="Langdale old">
            <a:extLst>
              <a:ext uri="{FF2B5EF4-FFF2-40B4-BE49-F238E27FC236}">
                <a16:creationId xmlns:a16="http://schemas.microsoft.com/office/drawing/2014/main" id="{7E854AFE-A518-F920-3730-1A65B550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9729" cy="292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23A1BB7B-084B-DF14-24BE-89341B203F62}"/>
              </a:ext>
            </a:extLst>
          </p:cNvPr>
          <p:cNvSpPr/>
          <p:nvPr/>
        </p:nvSpPr>
        <p:spPr>
          <a:xfrm rot="10643638">
            <a:off x="5445382" y="4795740"/>
            <a:ext cx="1792394" cy="685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02D0C-B6A8-5BE6-19E2-B102CA1C6DA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23" y="4337187"/>
            <a:ext cx="1539062" cy="10578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F692E5-1379-265E-391D-1292AB53F7C9}"/>
              </a:ext>
            </a:extLst>
          </p:cNvPr>
          <p:cNvSpPr txBox="1"/>
          <p:nvPr/>
        </p:nvSpPr>
        <p:spPr>
          <a:xfrm>
            <a:off x="3656524" y="-7735"/>
            <a:ext cx="678391" cy="369332"/>
          </a:xfrm>
          <a:prstGeom prst="rect">
            <a:avLst/>
          </a:prstGeom>
          <a:solidFill>
            <a:schemeClr val="bg1">
              <a:alpha val="79000"/>
            </a:schemeClr>
          </a:solidFill>
          <a:effectLst>
            <a:softEdge rad="38100"/>
          </a:effectLst>
        </p:spPr>
        <p:txBody>
          <a:bodyPr wrap="none" rtlCol="0">
            <a:spAutoFit/>
          </a:bodyPr>
          <a:lstStyle/>
          <a:p>
            <a:r>
              <a:rPr lang="en-GB" dirty="0"/>
              <a:t>1967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A1C852-99A1-588A-4AFD-190EE674AD98}"/>
              </a:ext>
            </a:extLst>
          </p:cNvPr>
          <p:cNvSpPr txBox="1"/>
          <p:nvPr/>
        </p:nvSpPr>
        <p:spPr>
          <a:xfrm>
            <a:off x="7242045" y="194778"/>
            <a:ext cx="678391" cy="369332"/>
          </a:xfrm>
          <a:prstGeom prst="rect">
            <a:avLst/>
          </a:prstGeom>
          <a:solidFill>
            <a:schemeClr val="bg1">
              <a:alpha val="79000"/>
            </a:schemeClr>
          </a:solidFill>
          <a:effectLst>
            <a:softEdge rad="38100"/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GB" dirty="0"/>
              <a:t>2001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217281-75E6-CA0A-B891-C841C4E6BDF8}"/>
              </a:ext>
            </a:extLst>
          </p:cNvPr>
          <p:cNvSpPr txBox="1"/>
          <p:nvPr/>
        </p:nvSpPr>
        <p:spPr>
          <a:xfrm>
            <a:off x="11205576" y="4580544"/>
            <a:ext cx="986424" cy="369332"/>
          </a:xfrm>
          <a:prstGeom prst="rect">
            <a:avLst/>
          </a:prstGeom>
          <a:solidFill>
            <a:schemeClr val="bg1">
              <a:alpha val="97000"/>
            </a:schemeClr>
          </a:solidFill>
          <a:effectLst>
            <a:softEdge rad="38100"/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GB" dirty="0"/>
              <a:t>2011-15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039786-B69D-7DCC-4D30-7E8BDAC632DE}"/>
              </a:ext>
            </a:extLst>
          </p:cNvPr>
          <p:cNvSpPr txBox="1"/>
          <p:nvPr/>
        </p:nvSpPr>
        <p:spPr>
          <a:xfrm>
            <a:off x="4438777" y="3250775"/>
            <a:ext cx="678391" cy="369332"/>
          </a:xfrm>
          <a:prstGeom prst="rect">
            <a:avLst/>
          </a:prstGeom>
          <a:solidFill>
            <a:schemeClr val="bg1">
              <a:alpha val="79000"/>
            </a:schemeClr>
          </a:solidFill>
          <a:effectLst>
            <a:softEdge rad="38100"/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GB" dirty="0"/>
              <a:t>2019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3BD6D8-9BF8-21AC-DDE9-2A09586CA1F0}"/>
              </a:ext>
            </a:extLst>
          </p:cNvPr>
          <p:cNvCxnSpPr>
            <a:cxnSpLocks/>
          </p:cNvCxnSpPr>
          <p:nvPr/>
        </p:nvCxnSpPr>
        <p:spPr>
          <a:xfrm>
            <a:off x="2823634" y="6383346"/>
            <a:ext cx="2344172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9771AB9-5497-7B96-E411-2A5FD6C5931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555" y="4580544"/>
            <a:ext cx="2081631" cy="198317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3E52A16-9FEA-CE63-8F53-D6C6675429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91347" y="310504"/>
            <a:ext cx="1372583" cy="1372583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42C854-4369-64C6-3978-9BBB595508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0303" y="3658045"/>
            <a:ext cx="1277432" cy="127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3B450-E9CB-9D67-5490-51CBE3FF0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61A25-B73A-2B73-B47C-C64C00300D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985" y="707886"/>
            <a:ext cx="2407872" cy="33161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C0B40F-3FC9-FBBB-7E28-ED664CFB715F}"/>
              </a:ext>
            </a:extLst>
          </p:cNvPr>
          <p:cNvSpPr txBox="1"/>
          <p:nvPr/>
        </p:nvSpPr>
        <p:spPr>
          <a:xfrm>
            <a:off x="140760" y="0"/>
            <a:ext cx="4114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i="1" dirty="0">
                <a:solidFill>
                  <a:srgbClr val="0D6DB3"/>
                </a:solidFill>
                <a:latin typeface="+mj-lt"/>
              </a:rPr>
              <a:t>Hope in the </a:t>
            </a:r>
            <a:r>
              <a:rPr lang="en-GB" sz="4000" b="1" i="1" dirty="0">
                <a:solidFill>
                  <a:srgbClr val="0D6DB3"/>
                </a:solidFill>
                <a:latin typeface="+mj-lt"/>
              </a:rPr>
              <a:t>2020s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D40CC6-B516-828D-A397-A6BAE81E6F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828" y="1059778"/>
            <a:ext cx="3821290" cy="17950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258AE9-CC04-70D8-2E12-907DAE383C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7446" y="549860"/>
            <a:ext cx="4575639" cy="2857987"/>
          </a:xfrm>
          <a:prstGeom prst="rect">
            <a:avLst/>
          </a:prstGeom>
          <a:ln>
            <a:solidFill>
              <a:srgbClr val="B6A68D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8ADF3F-048D-11CA-48F8-1FA3A961F0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630" y="2248506"/>
            <a:ext cx="2475610" cy="6876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0FDA77-4A00-E07F-77A0-6D092087F8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756" y="3982029"/>
            <a:ext cx="2461351" cy="2637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0D2076-8091-2DB6-D079-31B07A84D66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0103" y="3982030"/>
            <a:ext cx="3186843" cy="2637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BFE4EE-2A20-D657-972F-CD28D93F1225}"/>
              </a:ext>
            </a:extLst>
          </p:cNvPr>
          <p:cNvSpPr txBox="1"/>
          <p:nvPr/>
        </p:nvSpPr>
        <p:spPr>
          <a:xfrm>
            <a:off x="630427" y="4608112"/>
            <a:ext cx="34483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D6DB3"/>
                </a:solidFill>
                <a:latin typeface="+mj-lt"/>
              </a:rPr>
              <a:t>2 common issues: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solidFill>
                  <a:srgbClr val="0D6DB3"/>
                </a:solidFill>
                <a:latin typeface="+mj-lt"/>
              </a:rPr>
              <a:t>“Community” led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2800" dirty="0">
                <a:solidFill>
                  <a:srgbClr val="0D6DB3"/>
                </a:solidFill>
                <a:latin typeface="+mj-lt"/>
              </a:rPr>
              <a:t>Vision led</a:t>
            </a:r>
          </a:p>
        </p:txBody>
      </p:sp>
    </p:spTree>
    <p:extLst>
      <p:ext uri="{BB962C8B-B14F-4D97-AF65-F5344CB8AC3E}">
        <p14:creationId xmlns:p14="http://schemas.microsoft.com/office/powerpoint/2010/main" val="239884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8ADAD-9813-BAFF-AE82-1DE9DB455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lowcarbondestinations.org/wp-content/uploads/2026/01/Busyness.jpg">
            <a:extLst>
              <a:ext uri="{FF2B5EF4-FFF2-40B4-BE49-F238E27FC236}">
                <a16:creationId xmlns:a16="http://schemas.microsoft.com/office/drawing/2014/main" id="{02726C20-032A-6D58-E46D-F51D255EA5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2437" y="114234"/>
            <a:ext cx="5372984" cy="2506565"/>
          </a:xfrm>
          <a:prstGeom prst="rect">
            <a:avLst/>
          </a:prstGeom>
        </p:spPr>
      </p:pic>
      <p:pic>
        <p:nvPicPr>
          <p:cNvPr id="3" name="Picture 2" descr="https://lowcarbondestinations.org/wp-content/uploads/2026/01/Ullswater-zoned-parking.jpg">
            <a:extLst>
              <a:ext uri="{FF2B5EF4-FFF2-40B4-BE49-F238E27FC236}">
                <a16:creationId xmlns:a16="http://schemas.microsoft.com/office/drawing/2014/main" id="{6021EDDF-FB90-605C-2B1F-39241FA6F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705" y="595466"/>
            <a:ext cx="4865265" cy="50950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3C64B5-C747-2177-E52A-319F3B9218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38" y="2549460"/>
            <a:ext cx="6827798" cy="419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8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129BE9-0E04-405D-39E5-DA2E09A37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58" y="3340624"/>
            <a:ext cx="3457620" cy="131408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211EE5-D0ED-494D-3589-F9EC6C0D572D}"/>
              </a:ext>
            </a:extLst>
          </p:cNvPr>
          <p:cNvSpPr txBox="1"/>
          <p:nvPr/>
        </p:nvSpPr>
        <p:spPr>
          <a:xfrm>
            <a:off x="360270" y="416767"/>
            <a:ext cx="4418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CB458"/>
                </a:solidFill>
                <a:latin typeface="Zanco Light" pitchFamily="50" charset="0"/>
                <a:cs typeface="Arial" panose="020B0604020202020204" pitchFamily="34" charset="0"/>
              </a:rPr>
              <a:t>Valley car “carrying capacity”…</a:t>
            </a:r>
          </a:p>
          <a:p>
            <a:endParaRPr lang="en-GB" sz="2800" dirty="0">
              <a:solidFill>
                <a:srgbClr val="4B658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8B925-0653-A73A-23B7-34DEF7951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921" y="3721780"/>
            <a:ext cx="5005285" cy="3008496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E6E10FC-D3C6-E7C0-3068-1A0546BB4B48}"/>
              </a:ext>
            </a:extLst>
          </p:cNvPr>
          <p:cNvSpPr/>
          <p:nvPr/>
        </p:nvSpPr>
        <p:spPr>
          <a:xfrm>
            <a:off x="2167128" y="4654706"/>
            <a:ext cx="3928872" cy="1898400"/>
          </a:xfrm>
          <a:prstGeom prst="wedgeRoundRectCallout">
            <a:avLst>
              <a:gd name="adj1" fmla="val 64028"/>
              <a:gd name="adj2" fmla="val -31879"/>
              <a:gd name="adj3" fmla="val 16667"/>
            </a:avLst>
          </a:prstGeom>
          <a:solidFill>
            <a:schemeClr val="bg2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Langdale’s “busyness” profile is dominated by weekends, with a 9-month Feb-Oct “plateau”. </a:t>
            </a:r>
          </a:p>
          <a:p>
            <a:r>
              <a:rPr lang="en-GB" sz="1600" b="1" i="1" dirty="0">
                <a:solidFill>
                  <a:schemeClr val="tx1"/>
                </a:solidFill>
              </a:rPr>
              <a:t>For the purposes of service design, peak season is defined as all weekends and bank holidays between February &amp; November = 77 days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1353082-C006-7467-6894-930FBB7F16DF}"/>
              </a:ext>
            </a:extLst>
          </p:cNvPr>
          <p:cNvSpPr/>
          <p:nvPr/>
        </p:nvSpPr>
        <p:spPr>
          <a:xfrm>
            <a:off x="8945658" y="566392"/>
            <a:ext cx="2990124" cy="2357609"/>
          </a:xfrm>
          <a:prstGeom prst="wedgeRoundRectCallout">
            <a:avLst>
              <a:gd name="adj1" fmla="val -77907"/>
              <a:gd name="adj2" fmla="val 41066"/>
              <a:gd name="adj3" fmla="val 16667"/>
            </a:avLst>
          </a:prstGeom>
          <a:solidFill>
            <a:schemeClr val="bg2">
              <a:alpha val="30000"/>
            </a:schemeClr>
          </a:solidFill>
          <a:ln>
            <a:solidFill>
              <a:srgbClr val="0D6D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Estimates of “excess” visitor volumes if parking restricted to carrying capacity. </a:t>
            </a:r>
          </a:p>
          <a:p>
            <a:r>
              <a:rPr lang="en-GB" sz="1600" i="1" dirty="0">
                <a:solidFill>
                  <a:schemeClr val="tx1"/>
                </a:solidFill>
              </a:rPr>
              <a:t>This means a scale of demand that might translate to additional users of (enhanced) alternative access services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E424E7-A0DF-344D-B7A8-C346C3A02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17" y="1475504"/>
            <a:ext cx="7629529" cy="16607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F49956-47B7-D76D-BEA8-BFEA80FAF3A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79" y="2003857"/>
            <a:ext cx="665561" cy="5484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2A28B1-AE83-F7EF-75B7-051E5DE99F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14" y="2595403"/>
            <a:ext cx="467128" cy="48528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3080501-65EE-BE5E-AD0F-F3E4CF07E6CC}"/>
              </a:ext>
            </a:extLst>
          </p:cNvPr>
          <p:cNvCxnSpPr>
            <a:cxnSpLocks/>
          </p:cNvCxnSpPr>
          <p:nvPr/>
        </p:nvCxnSpPr>
        <p:spPr>
          <a:xfrm>
            <a:off x="6858000" y="5007429"/>
            <a:ext cx="45212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5F3B8B9-3035-9166-B563-AAE3347D10E3}"/>
              </a:ext>
            </a:extLst>
          </p:cNvPr>
          <p:cNvSpPr/>
          <p:nvPr/>
        </p:nvSpPr>
        <p:spPr>
          <a:xfrm>
            <a:off x="6903008" y="2547105"/>
            <a:ext cx="1213537" cy="589115"/>
          </a:xfrm>
          <a:prstGeom prst="rect">
            <a:avLst/>
          </a:prstGeom>
          <a:noFill/>
          <a:ln w="31750">
            <a:solidFill>
              <a:srgbClr val="0D6D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995D46-799F-B01D-4495-8829E8297A67}"/>
              </a:ext>
            </a:extLst>
          </p:cNvPr>
          <p:cNvSpPr/>
          <p:nvPr/>
        </p:nvSpPr>
        <p:spPr>
          <a:xfrm>
            <a:off x="5689600" y="1357086"/>
            <a:ext cx="1213407" cy="1898400"/>
          </a:xfrm>
          <a:prstGeom prst="roundRect">
            <a:avLst/>
          </a:prstGeom>
          <a:noFill/>
          <a:ln w="25400">
            <a:solidFill>
              <a:srgbClr val="A02B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88767-BED3-D096-C09D-08401B7B0075}"/>
              </a:ext>
            </a:extLst>
          </p:cNvPr>
          <p:cNvSpPr txBox="1"/>
          <p:nvPr/>
        </p:nvSpPr>
        <p:spPr>
          <a:xfrm>
            <a:off x="3248303" y="370294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CB458"/>
                </a:solidFill>
                <a:latin typeface="Zanco Light" pitchFamily="50" charset="0"/>
                <a:cs typeface="Arial" panose="020B0604020202020204" pitchFamily="34" charset="0"/>
              </a:rPr>
              <a:t>…and “busyness”</a:t>
            </a:r>
            <a:endParaRPr lang="en-GB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33184E-6E9F-229B-C7CE-E9191385A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270" y="5382496"/>
            <a:ext cx="1183116" cy="11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2D1A8-FAD1-3A30-17CD-B2781FA9B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8417F3C-27ED-D14F-FF1C-A3810A80C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6" y="776770"/>
            <a:ext cx="5318613" cy="5015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D9738-54FF-5937-E88A-AD6D7E4A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14705"/>
            <a:ext cx="5089792" cy="1305980"/>
          </a:xfrm>
          <a:prstGeom prst="rect">
            <a:avLst/>
          </a:prstGeom>
          <a:ln>
            <a:solidFill>
              <a:srgbClr val="B6A68D"/>
            </a:solidFill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CABC08F-02EE-CCE9-2ADD-A8C51AB19E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42231"/>
            <a:ext cx="2353227" cy="13909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0D03A6C-7FE2-1C0D-74A6-3BBE13E07767}"/>
              </a:ext>
            </a:extLst>
          </p:cNvPr>
          <p:cNvSpPr txBox="1"/>
          <p:nvPr/>
        </p:nvSpPr>
        <p:spPr>
          <a:xfrm>
            <a:off x="8557256" y="2560108"/>
            <a:ext cx="2974882" cy="1555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Gill Sans MT" panose="020B05020201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“Since covid, acknowledgement that communities need to do more for themselves and evidence that if/when they do, good stuff is possible.”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A2F4F1-94C4-4039-E311-048089A8AD97}"/>
              </a:ext>
            </a:extLst>
          </p:cNvPr>
          <p:cNvSpPr/>
          <p:nvPr/>
        </p:nvSpPr>
        <p:spPr>
          <a:xfrm>
            <a:off x="766916" y="3694471"/>
            <a:ext cx="2359742" cy="280219"/>
          </a:xfrm>
          <a:prstGeom prst="rect">
            <a:avLst/>
          </a:prstGeom>
          <a:noFill/>
          <a:ln w="25400">
            <a:solidFill>
              <a:srgbClr val="1B27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88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198</Words>
  <Application>Microsoft Office PowerPoint</Application>
  <PresentationFormat>Widescreen</PresentationFormat>
  <Paragraphs>26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Gill Sans MT</vt:lpstr>
      <vt:lpstr>Wingdings</vt:lpstr>
      <vt:lpstr>Zanco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Alistair Kirkbride</dc:creator>
  <cp:lastModifiedBy>Alistair Kirkbride</cp:lastModifiedBy>
  <cp:revision>16</cp:revision>
  <cp:lastPrinted>2026-07-09T15:56:32Z</cp:lastPrinted>
  <dcterms:created xsi:type="dcterms:W3CDTF">2026-07-08T11:33:49Z</dcterms:created>
  <dcterms:modified xsi:type="dcterms:W3CDTF">2026-07-15T11:59:32Z</dcterms:modified>
</cp:coreProperties>
</file>